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0" r:id="rId4"/>
    <p:sldId id="267" r:id="rId5"/>
    <p:sldId id="261" r:id="rId6"/>
    <p:sldId id="265" r:id="rId7"/>
    <p:sldId id="263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68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643"/>
  </p:normalViewPr>
  <p:slideViewPr>
    <p:cSldViewPr snapToGrid="0">
      <p:cViewPr varScale="1">
        <p:scale>
          <a:sx n="105" d="100"/>
          <a:sy n="105" d="100"/>
        </p:scale>
        <p:origin x="996" y="10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C4CFED-9E4C-495E-BCF5-3C18F8FEF190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2C6706-CEFA-461F-8E08-14EF36B6D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931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C6706-CEFA-461F-8E08-14EF36B6D4F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95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85BCB-E3B8-07B8-F935-20391976A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BC591-4310-F7A1-0C2B-41C2A92FC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CC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A9D8B-214E-BBC5-816C-30B8814B6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C54AA-25DA-40A4-4E68-B7A38DD02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688ED-A527-96A5-50BC-933A8F84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28443" y="6492875"/>
            <a:ext cx="2743200" cy="365125"/>
          </a:xfrm>
        </p:spPr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820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F4D80-0A90-4E53-A15F-BEE0809AF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9173"/>
          </a:xfrm>
          <a:solidFill>
            <a:srgbClr val="A50021"/>
          </a:solidFill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1A227F-3F03-F1D8-30CC-FF2A86391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59D64-3DF8-C889-315D-FE22B2817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1BEE87-EA54-6D9E-CF3E-4E95D81E9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99058" y="6356350"/>
            <a:ext cx="2743200" cy="365125"/>
          </a:xfrm>
        </p:spPr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55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6033A-2F5F-351D-6A63-BDAAC03B1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80FF4-15C5-2E6B-0C4F-6647A96EA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5B5ED-B6CB-390C-B51E-BB044AC22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E5ABD-21F5-238E-B567-A4F9AEB5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49B9D-1E3D-CA2E-C52B-21DAA06BE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78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EB6BF-ECF8-8904-B356-F34CAFE6B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ABF5C-F867-67AC-F587-A786B25319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2A129-B425-E1B0-CEA2-3B4F7FDB6E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AB8F4-BF71-A5FB-1A2B-D5DBB350E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284D2-6FA7-B75B-010E-8B6828BD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7A3294-05D4-B5C7-BD02-861760020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60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C853FE-71B4-F61F-60FD-A23C9F0B1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971E14-28BD-93DD-2814-BE55A5DDF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6960C-0AC6-B26A-686A-92E53140D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95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AA3D82-EBE4-C120-6990-4AE24863D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FE47D-DC2A-9EDE-4D3E-253F59EE3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B8207-400A-08E9-10E6-F384731A2A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9634C-F75C-45F7-A87A-C5E2AF3ECA41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BB1CC-0FCB-2CB8-FDC9-5D72A2CABC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2AC2D-0DE9-40D7-929B-38644020C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28444" y="64903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D057B878-12E1-E213-DD5D-E8C3B95DEE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190"/>
          <a:stretch/>
        </p:blipFill>
        <p:spPr bwMode="auto">
          <a:xfrm>
            <a:off x="11657405" y="6405597"/>
            <a:ext cx="440780" cy="36937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6165629-9282-59A2-3252-22C976A32FCB}"/>
              </a:ext>
            </a:extLst>
          </p:cNvPr>
          <p:cNvSpPr/>
          <p:nvPr/>
        </p:nvSpPr>
        <p:spPr>
          <a:xfrm>
            <a:off x="10327568" y="6413419"/>
            <a:ext cx="162346" cy="369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BDB1A56D-B0BB-83FA-A9E4-F4640EAC0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781" y="6356350"/>
            <a:ext cx="398897" cy="47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E6847B1-0652-4F82-C0D7-6BB9058EF211}"/>
              </a:ext>
            </a:extLst>
          </p:cNvPr>
          <p:cNvGrpSpPr/>
          <p:nvPr userDrawn="1"/>
        </p:nvGrpSpPr>
        <p:grpSpPr>
          <a:xfrm>
            <a:off x="10421120" y="6361244"/>
            <a:ext cx="1358031" cy="470621"/>
            <a:chOff x="10250948" y="6361244"/>
            <a:chExt cx="1358031" cy="47062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43C571-9C77-A5A7-27CB-DF2E8AB20A94}"/>
                </a:ext>
              </a:extLst>
            </p:cNvPr>
            <p:cNvSpPr txBox="1"/>
            <p:nvPr userDrawn="1"/>
          </p:nvSpPr>
          <p:spPr>
            <a:xfrm>
              <a:off x="10288746" y="6401527"/>
              <a:ext cx="1320233" cy="4276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280"/>
                </a:lnSpc>
              </a:pPr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</a:t>
              </a:r>
              <a:r>
                <a:rPr lang="en-US" sz="1200" spc="-10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ATA</a:t>
              </a:r>
              <a:r>
                <a:rPr lang="en-US" sz="12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 </a:t>
              </a:r>
              <a:r>
                <a:rPr lang="en-US" sz="1200" spc="-2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CIENCE</a:t>
              </a:r>
              <a:r>
                <a:rPr lang="en-US" sz="12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</a:p>
            <a:p>
              <a:pPr>
                <a:lnSpc>
                  <a:spcPts val="1280"/>
                </a:lnSpc>
              </a:pPr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</a:t>
              </a:r>
              <a:r>
                <a:rPr lang="en-US" sz="1200" spc="-1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CADEMY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A9B7E82-3AE1-1ED0-9C75-D904117A350C}"/>
                </a:ext>
              </a:extLst>
            </p:cNvPr>
            <p:cNvSpPr txBox="1"/>
            <p:nvPr userDrawn="1"/>
          </p:nvSpPr>
          <p:spPr>
            <a:xfrm>
              <a:off x="10250948" y="6365476"/>
              <a:ext cx="2471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D</a:t>
              </a:r>
              <a:endParaRPr lang="en-US" sz="1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6948DE-BE55-32BF-3755-41B53C339311}"/>
                </a:ext>
              </a:extLst>
            </p:cNvPr>
            <p:cNvSpPr txBox="1"/>
            <p:nvPr userDrawn="1"/>
          </p:nvSpPr>
          <p:spPr>
            <a:xfrm>
              <a:off x="10686216" y="6361244"/>
              <a:ext cx="2471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</a:t>
              </a:r>
              <a:endParaRPr lang="en-US" sz="14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20460B7-E159-6953-8B40-5396511A4476}"/>
                </a:ext>
              </a:extLst>
            </p:cNvPr>
            <p:cNvSpPr txBox="1"/>
            <p:nvPr userDrawn="1"/>
          </p:nvSpPr>
          <p:spPr>
            <a:xfrm>
              <a:off x="10260092" y="6524088"/>
              <a:ext cx="2471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29020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0" r:id="rId3"/>
    <p:sldLayoutId id="2147483652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12" Type="http://schemas.openxmlformats.org/officeDocument/2006/relationships/image" Target="../media/image1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corli2/scrna_workshop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2023.03.06.531398v2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6.jpg"/><Relationship Id="rId4" Type="http://schemas.openxmlformats.org/officeDocument/2006/relationships/hyperlink" Target="https://www.biorxiv.org/content/10.1101/2023.03.06.531398v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1E794-74C3-59BB-D9FD-8D2419097F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0: Workshop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BC9B71-6B7C-0107-E8D4-2108C90AA1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NCSU </a:t>
            </a:r>
            <a:r>
              <a:rPr lang="en-US" dirty="0" err="1"/>
              <a:t>scRNA</a:t>
            </a:r>
            <a:r>
              <a:rPr lang="en-US" dirty="0"/>
              <a:t> Workshop, 2024</a:t>
            </a:r>
          </a:p>
          <a:p>
            <a:r>
              <a:rPr lang="en-US" dirty="0"/>
              <a:t>Bruce Corliss, PhD and Allison Dickey, PhD</a:t>
            </a:r>
          </a:p>
        </p:txBody>
      </p:sp>
    </p:spTree>
    <p:extLst>
      <p:ext uri="{BB962C8B-B14F-4D97-AF65-F5344CB8AC3E}">
        <p14:creationId xmlns:p14="http://schemas.microsoft.com/office/powerpoint/2010/main" val="2380909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15436-10B3-B276-E70C-F0D722DBB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6141"/>
          </a:xfrm>
        </p:spPr>
        <p:txBody>
          <a:bodyPr/>
          <a:lstStyle/>
          <a:p>
            <a:r>
              <a:rPr lang="en-US" dirty="0"/>
              <a:t>Meet your Instructors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38F829-CB09-0132-7CAA-F0452C0D5CBD}"/>
              </a:ext>
            </a:extLst>
          </p:cNvPr>
          <p:cNvSpPr txBox="1"/>
          <p:nvPr/>
        </p:nvSpPr>
        <p:spPr>
          <a:xfrm>
            <a:off x="2484486" y="1120676"/>
            <a:ext cx="532613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Bruce Corliss, PhD</a:t>
            </a:r>
          </a:p>
          <a:p>
            <a:r>
              <a:rPr lang="en-US" sz="2000" dirty="0"/>
              <a:t>Research Bioinformatician at NC State</a:t>
            </a:r>
          </a:p>
          <a:p>
            <a:r>
              <a:rPr lang="en-US" sz="2000" dirty="0"/>
              <a:t>PhD in Biomedical Engineering</a:t>
            </a:r>
          </a:p>
          <a:p>
            <a:r>
              <a:rPr lang="en-US" sz="2000" dirty="0"/>
              <a:t>Support for Dr. Fred Wright (BRC),  </a:t>
            </a:r>
          </a:p>
          <a:p>
            <a:r>
              <a:rPr lang="en-US" sz="2000" dirty="0"/>
              <a:t>    Dr. Cathrine </a:t>
            </a:r>
            <a:r>
              <a:rPr lang="en-US" sz="2000" dirty="0" err="1"/>
              <a:t>Hoyo</a:t>
            </a:r>
            <a:r>
              <a:rPr lang="en-US" sz="2000" dirty="0"/>
              <a:t> (Biological Sciences), and the</a:t>
            </a:r>
          </a:p>
          <a:p>
            <a:r>
              <a:rPr lang="en-US" sz="2000" dirty="0"/>
              <a:t>    Center for Human Health and the Environment</a:t>
            </a:r>
          </a:p>
          <a:p>
            <a:r>
              <a:rPr lang="en-US" sz="2000" dirty="0"/>
              <a:t>     </a:t>
            </a:r>
          </a:p>
        </p:txBody>
      </p:sp>
      <p:pic>
        <p:nvPicPr>
          <p:cNvPr id="5" name="Picture 4" descr="A person in a suit and tie&#10;&#10;Description automatically generated">
            <a:extLst>
              <a:ext uri="{FF2B5EF4-FFF2-40B4-BE49-F238E27FC236}">
                <a16:creationId xmlns:a16="http://schemas.microsoft.com/office/drawing/2014/main" id="{6394B7BD-3181-87D0-2FD3-5B9DE72D5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03" y="1115324"/>
            <a:ext cx="2040583" cy="21609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6CAAEC-7592-C082-B4AD-6D4A761EF183}"/>
              </a:ext>
            </a:extLst>
          </p:cNvPr>
          <p:cNvSpPr txBox="1"/>
          <p:nvPr/>
        </p:nvSpPr>
        <p:spPr>
          <a:xfrm>
            <a:off x="6573863" y="3429000"/>
            <a:ext cx="26694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b="1" i="0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Allison Dickey, PhD</a:t>
            </a:r>
            <a:endParaRPr lang="en-US" sz="20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DC272E-4CA5-E429-8702-CD09E20C3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907" y="3429000"/>
            <a:ext cx="2142937" cy="257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757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5C25-9764-0E33-75E8-12E08808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57D76D-6074-C2ED-67AD-8966978C323E}"/>
              </a:ext>
            </a:extLst>
          </p:cNvPr>
          <p:cNvSpPr txBox="1"/>
          <p:nvPr/>
        </p:nvSpPr>
        <p:spPr>
          <a:xfrm>
            <a:off x="851317" y="2155350"/>
            <a:ext cx="78062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Understand the </a:t>
            </a:r>
            <a:r>
              <a:rPr lang="en-US" b="1" dirty="0"/>
              <a:t>basic process </a:t>
            </a:r>
            <a:r>
              <a:rPr lang="en-US" dirty="0"/>
              <a:t>of </a:t>
            </a:r>
            <a:r>
              <a:rPr lang="en-US" i="1" dirty="0"/>
              <a:t>how</a:t>
            </a:r>
            <a:r>
              <a:rPr lang="en-US" dirty="0"/>
              <a:t> single cell RNA-seq is analyzed.</a:t>
            </a:r>
          </a:p>
          <a:p>
            <a:pPr marL="342900" indent="-342900">
              <a:buAutoNum type="arabicPeriod"/>
            </a:pPr>
            <a:r>
              <a:rPr lang="en-US" dirty="0"/>
              <a:t>Familiarity with </a:t>
            </a:r>
            <a:r>
              <a:rPr lang="en-US" b="1" dirty="0"/>
              <a:t>standard processing pipeline </a:t>
            </a:r>
            <a:r>
              <a:rPr lang="en-US" dirty="0"/>
              <a:t>with Seurat.</a:t>
            </a:r>
          </a:p>
          <a:p>
            <a:pPr marL="342900" indent="-342900">
              <a:buAutoNum type="arabicPeriod"/>
            </a:pPr>
            <a:r>
              <a:rPr lang="en-US" dirty="0"/>
              <a:t>Intuitive understanding of the </a:t>
            </a:r>
            <a:r>
              <a:rPr lang="en-US" u="sng" dirty="0"/>
              <a:t>need</a:t>
            </a:r>
            <a:r>
              <a:rPr lang="en-US" dirty="0"/>
              <a:t> and </a:t>
            </a:r>
            <a:r>
              <a:rPr lang="en-US" u="sng" dirty="0"/>
              <a:t>concept</a:t>
            </a:r>
            <a:r>
              <a:rPr lang="en-US" dirty="0"/>
              <a:t> for each part of the pipeline.</a:t>
            </a:r>
          </a:p>
          <a:p>
            <a:pPr marL="342900" indent="-342900">
              <a:buAutoNum type="arabicPeriod"/>
            </a:pPr>
            <a:r>
              <a:rPr lang="en-US" dirty="0"/>
              <a:t>Performs </a:t>
            </a:r>
            <a:r>
              <a:rPr lang="en-US" b="1" dirty="0"/>
              <a:t>basic DGE </a:t>
            </a:r>
            <a:r>
              <a:rPr lang="en-US" dirty="0"/>
              <a:t>and </a:t>
            </a:r>
            <a:r>
              <a:rPr lang="en-US" b="1" dirty="0"/>
              <a:t>cell type labelling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/>
              <a:t>Use Monocle to perform </a:t>
            </a:r>
            <a:r>
              <a:rPr lang="en-US" b="1" dirty="0"/>
              <a:t>cell trajectory </a:t>
            </a:r>
            <a:r>
              <a:rPr lang="en-US" dirty="0"/>
              <a:t>and</a:t>
            </a:r>
            <a:r>
              <a:rPr lang="en-US" b="1" dirty="0"/>
              <a:t> cell fate </a:t>
            </a:r>
            <a:r>
              <a:rPr lang="en-US" dirty="0"/>
              <a:t>analysis.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C6ECF8-D496-670E-A9DF-AE4459849618}"/>
              </a:ext>
            </a:extLst>
          </p:cNvPr>
          <p:cNvSpPr txBox="1"/>
          <p:nvPr/>
        </p:nvSpPr>
        <p:spPr>
          <a:xfrm>
            <a:off x="409575" y="1048559"/>
            <a:ext cx="10189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Overarching Purpose</a:t>
            </a:r>
            <a:r>
              <a:rPr lang="en-US" dirty="0"/>
              <a:t>: to help participants beat the </a:t>
            </a:r>
            <a:r>
              <a:rPr lang="en-US" u="sng" dirty="0"/>
              <a:t>steep learning curve </a:t>
            </a:r>
            <a:r>
              <a:rPr lang="en-US" dirty="0"/>
              <a:t>with basics of processing and interpreting </a:t>
            </a:r>
            <a:r>
              <a:rPr lang="en-US" dirty="0" err="1"/>
              <a:t>scRNA</a:t>
            </a:r>
            <a:r>
              <a:rPr lang="en-US" dirty="0"/>
              <a:t>-Seq Data. Participants will be empowered to effectively learn new analysis techniques from the understanding developed in this workshop.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7BBDF-B1CC-0D5F-5B94-098270B7F3DC}"/>
              </a:ext>
            </a:extLst>
          </p:cNvPr>
          <p:cNvSpPr txBox="1"/>
          <p:nvPr/>
        </p:nvSpPr>
        <p:spPr>
          <a:xfrm>
            <a:off x="409575" y="3966179"/>
            <a:ext cx="398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does this workshop </a:t>
            </a:r>
            <a:r>
              <a:rPr lang="en-US" i="1" dirty="0"/>
              <a:t>not cover</a:t>
            </a:r>
            <a:r>
              <a:rPr lang="en-US" dirty="0"/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E74A5C-BFC7-A063-2D15-8CB1B5099B4F}"/>
              </a:ext>
            </a:extLst>
          </p:cNvPr>
          <p:cNvSpPr txBox="1"/>
          <p:nvPr/>
        </p:nvSpPr>
        <p:spPr>
          <a:xfrm>
            <a:off x="851317" y="4476989"/>
            <a:ext cx="70520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How to </a:t>
            </a:r>
            <a:r>
              <a:rPr lang="en-US" b="1" dirty="0"/>
              <a:t>experimentally confirm </a:t>
            </a:r>
            <a:r>
              <a:rPr lang="en-US" dirty="0"/>
              <a:t>your single cell results following the standard of practice for your </a:t>
            </a:r>
            <a:r>
              <a:rPr lang="en-US" b="1" dirty="0"/>
              <a:t>subfield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/>
              <a:t>How to generate </a:t>
            </a:r>
            <a:r>
              <a:rPr lang="en-US" i="1" dirty="0"/>
              <a:t>high fidelity </a:t>
            </a:r>
            <a:r>
              <a:rPr lang="en-US" dirty="0"/>
              <a:t>cell type labels (can take months/ years of effort).</a:t>
            </a:r>
          </a:p>
          <a:p>
            <a:pPr marL="342900" indent="-342900">
              <a:buAutoNum type="arabicPeriod"/>
            </a:pPr>
            <a:r>
              <a:rPr lang="en-US" dirty="0"/>
              <a:t>A </a:t>
            </a:r>
            <a:r>
              <a:rPr lang="en-US" b="1" dirty="0"/>
              <a:t>mathematical understanding </a:t>
            </a:r>
            <a:r>
              <a:rPr lang="en-US" dirty="0"/>
              <a:t>of the processing pipeline.</a:t>
            </a:r>
          </a:p>
          <a:p>
            <a:pPr marL="342900" indent="-342900">
              <a:buAutoNum type="arabicPeriod"/>
            </a:pPr>
            <a:r>
              <a:rPr lang="en-US" dirty="0"/>
              <a:t>How to tailor these </a:t>
            </a:r>
            <a:r>
              <a:rPr lang="en-US" i="1" dirty="0"/>
              <a:t>standard concepts </a:t>
            </a:r>
            <a:r>
              <a:rPr lang="en-US" dirty="0"/>
              <a:t>to your </a:t>
            </a:r>
            <a:r>
              <a:rPr lang="en-US" b="1" dirty="0"/>
              <a:t>specific research needs</a:t>
            </a:r>
            <a:r>
              <a:rPr lang="en-US" dirty="0"/>
              <a:t>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1915F3C-068F-2379-4E68-DE4AABE8077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507317" y="2229235"/>
            <a:ext cx="2182680" cy="304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902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5C25-9764-0E33-75E8-12E08808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Workshop Assignment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E7108D-A252-880A-29EF-7A19351F8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27" y="869285"/>
            <a:ext cx="5721793" cy="1774433"/>
          </a:xfrm>
          <a:prstGeom prst="rect">
            <a:avLst/>
          </a:prstGeom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C30EB48F-5A05-9871-AED8-BC86F65906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69" b="47145"/>
          <a:stretch/>
        </p:blipFill>
        <p:spPr bwMode="auto">
          <a:xfrm>
            <a:off x="6612268" y="869285"/>
            <a:ext cx="2191657" cy="547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ig. 2">
            <a:extLst>
              <a:ext uri="{FF2B5EF4-FFF2-40B4-BE49-F238E27FC236}">
                <a16:creationId xmlns:a16="http://schemas.microsoft.com/office/drawing/2014/main" id="{A0ED3315-D036-A48E-D118-4F6E10332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46" b="60389"/>
          <a:stretch/>
        </p:blipFill>
        <p:spPr bwMode="auto">
          <a:xfrm>
            <a:off x="988864" y="2975374"/>
            <a:ext cx="3974659" cy="368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ig. 2">
            <a:extLst>
              <a:ext uri="{FF2B5EF4-FFF2-40B4-BE49-F238E27FC236}">
                <a16:creationId xmlns:a16="http://schemas.microsoft.com/office/drawing/2014/main" id="{CBB7283C-B804-6853-9C89-0D9360A1E7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90" r="75369"/>
          <a:stretch/>
        </p:blipFill>
        <p:spPr bwMode="auto">
          <a:xfrm>
            <a:off x="9443849" y="1026099"/>
            <a:ext cx="2017642" cy="480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920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4B0E204-833C-5305-3444-8C6136516FEA}"/>
              </a:ext>
            </a:extLst>
          </p:cNvPr>
          <p:cNvSpPr/>
          <p:nvPr/>
        </p:nvSpPr>
        <p:spPr>
          <a:xfrm>
            <a:off x="9995422" y="6360405"/>
            <a:ext cx="2120378" cy="497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C73D80-8200-E4A4-5129-EE9374A9659D}"/>
              </a:ext>
            </a:extLst>
          </p:cNvPr>
          <p:cNvSpPr txBox="1"/>
          <p:nvPr/>
        </p:nvSpPr>
        <p:spPr>
          <a:xfrm>
            <a:off x="228432" y="629173"/>
            <a:ext cx="3177473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b="1" dirty="0"/>
              <a:t>Intro </a:t>
            </a:r>
            <a:r>
              <a:rPr lang="en-US" b="1" dirty="0" err="1"/>
              <a:t>scRNA</a:t>
            </a:r>
            <a:r>
              <a:rPr lang="en-US" b="1" dirty="0"/>
              <a:t>-Seq</a:t>
            </a:r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r>
              <a:rPr lang="en-US" b="1" dirty="0"/>
              <a:t>Cell Ranger Read Alignment</a:t>
            </a:r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r>
              <a:rPr lang="en-US" b="1" dirty="0"/>
              <a:t>Seurat Processing Pipeline</a:t>
            </a:r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r>
              <a:rPr lang="en-US" b="1" dirty="0"/>
              <a:t>Cell Type Identification</a:t>
            </a:r>
          </a:p>
          <a:p>
            <a:pPr marL="342900" indent="-342900">
              <a:buAutoNum type="arabicParenR"/>
            </a:pP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8E6B8-8A1F-CBA5-E3BB-A814E8D6E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Course Modules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A2EB12-937A-ECD0-EEA1-3330A9778DDE}"/>
              </a:ext>
            </a:extLst>
          </p:cNvPr>
          <p:cNvSpPr txBox="1"/>
          <p:nvPr/>
        </p:nvSpPr>
        <p:spPr>
          <a:xfrm>
            <a:off x="8122244" y="3425244"/>
            <a:ext cx="338817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Interactive Dataset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FE7ECB-74E5-421A-95D4-112A5904A26C}"/>
              </a:ext>
            </a:extLst>
          </p:cNvPr>
          <p:cNvSpPr txBox="1"/>
          <p:nvPr/>
        </p:nvSpPr>
        <p:spPr>
          <a:xfrm>
            <a:off x="8122244" y="830755"/>
            <a:ext cx="338817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Teaching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14A9FB-7F9E-FA5D-1F90-B1058EDE7A8F}"/>
              </a:ext>
            </a:extLst>
          </p:cNvPr>
          <p:cNvSpPr txBox="1"/>
          <p:nvPr/>
        </p:nvSpPr>
        <p:spPr>
          <a:xfrm>
            <a:off x="4223649" y="1353975"/>
            <a:ext cx="397079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5) </a:t>
            </a:r>
            <a:r>
              <a:rPr lang="en-US" b="1" dirty="0" err="1"/>
              <a:t>Suerat</a:t>
            </a:r>
            <a:r>
              <a:rPr lang="en-US" b="1" dirty="0"/>
              <a:t> Exploratory and DGE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6) Monocle </a:t>
            </a:r>
            <a:r>
              <a:rPr lang="en-US" b="1" dirty="0" err="1"/>
              <a:t>Pseudotime</a:t>
            </a: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r>
              <a:rPr lang="en-US" b="1" dirty="0"/>
              <a:t>7) Best Practices and Summary</a:t>
            </a:r>
          </a:p>
        </p:txBody>
      </p:sp>
      <p:pic>
        <p:nvPicPr>
          <p:cNvPr id="1026" name="Picture 2" descr="Blood smear Information | Mount Sinai - New York">
            <a:extLst>
              <a:ext uri="{FF2B5EF4-FFF2-40B4-BE49-F238E27FC236}">
                <a16:creationId xmlns:a16="http://schemas.microsoft.com/office/drawing/2014/main" id="{319E9F75-FD16-4434-B0EC-FB1FFC4C2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051" y="1463882"/>
            <a:ext cx="2120378" cy="169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309453-F7C5-941B-B98F-8137C0642D4C}"/>
              </a:ext>
            </a:extLst>
          </p:cNvPr>
          <p:cNvSpPr txBox="1"/>
          <p:nvPr/>
        </p:nvSpPr>
        <p:spPr>
          <a:xfrm>
            <a:off x="8053862" y="1572998"/>
            <a:ext cx="3327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Blood Sample, </a:t>
            </a:r>
          </a:p>
          <a:p>
            <a:r>
              <a:rPr lang="en-US" b="1" dirty="0"/>
              <a:t>Healthy Donor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0A1EB0-9B35-6D51-654C-94E2320678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899"/>
          <a:stretch/>
        </p:blipFill>
        <p:spPr>
          <a:xfrm>
            <a:off x="8411883" y="2379007"/>
            <a:ext cx="990855" cy="629173"/>
          </a:xfrm>
          <a:prstGeom prst="rect">
            <a:avLst/>
          </a:prstGeom>
        </p:spPr>
      </p:pic>
      <p:pic>
        <p:nvPicPr>
          <p:cNvPr id="1028" name="Picture 4" descr="Zebrafish as a Model to Understand Vertebrate Development - ScienceDirect">
            <a:extLst>
              <a:ext uri="{FF2B5EF4-FFF2-40B4-BE49-F238E27FC236}">
                <a16:creationId xmlns:a16="http://schemas.microsoft.com/office/drawing/2014/main" id="{F6EE326B-4870-0B3F-4E12-B393369E9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673" y="4076829"/>
            <a:ext cx="3129318" cy="260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156E95-9C9C-ACA4-B34B-74CF04C362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88" t="15660" r="4708" b="49853"/>
          <a:stretch/>
        </p:blipFill>
        <p:spPr>
          <a:xfrm>
            <a:off x="9816332" y="4016957"/>
            <a:ext cx="1695450" cy="410448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DCC94234-6366-35B9-0814-3633A63B07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98"/>
          <a:stretch/>
        </p:blipFill>
        <p:spPr bwMode="auto">
          <a:xfrm>
            <a:off x="710706" y="4378581"/>
            <a:ext cx="2319014" cy="112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94877F1-1D93-5B27-1179-15BAEE057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56" y="2668373"/>
            <a:ext cx="2137715" cy="118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ig. 1">
            <a:extLst>
              <a:ext uri="{FF2B5EF4-FFF2-40B4-BE49-F238E27FC236}">
                <a16:creationId xmlns:a16="http://schemas.microsoft.com/office/drawing/2014/main" id="{B3F703F9-C6DD-8EFA-1128-DD61948C9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" r="48280" b="77872"/>
          <a:stretch/>
        </p:blipFill>
        <p:spPr bwMode="auto">
          <a:xfrm>
            <a:off x="741042" y="5943972"/>
            <a:ext cx="2258343" cy="83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oogle Shape;86;p19">
            <a:extLst>
              <a:ext uri="{FF2B5EF4-FFF2-40B4-BE49-F238E27FC236}">
                <a16:creationId xmlns:a16="http://schemas.microsoft.com/office/drawing/2014/main" id="{69F53813-CD85-D953-138F-F2A7ED7075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10"/>
          <a:stretch/>
        </p:blipFill>
        <p:spPr>
          <a:xfrm>
            <a:off x="833739" y="1070756"/>
            <a:ext cx="2072948" cy="1123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5C7733-AD26-4060-C275-317771D632E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787"/>
          <a:stretch/>
        </p:blipFill>
        <p:spPr>
          <a:xfrm>
            <a:off x="4936515" y="1731400"/>
            <a:ext cx="1848834" cy="13051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79F569-CF98-09E0-D0E5-AA9A8B180BF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9801"/>
          <a:stretch/>
        </p:blipFill>
        <p:spPr>
          <a:xfrm>
            <a:off x="4897670" y="3389347"/>
            <a:ext cx="1939996" cy="1305117"/>
          </a:xfrm>
          <a:prstGeom prst="rect">
            <a:avLst/>
          </a:prstGeom>
        </p:spPr>
      </p:pic>
      <p:pic>
        <p:nvPicPr>
          <p:cNvPr id="17" name="Picture 2" descr="The six core principles of Open Science which guide the Open Traits Network.">
            <a:extLst>
              <a:ext uri="{FF2B5EF4-FFF2-40B4-BE49-F238E27FC236}">
                <a16:creationId xmlns:a16="http://schemas.microsoft.com/office/drawing/2014/main" id="{50F111D3-0584-26C0-93B8-0721D062E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105" y="5091870"/>
            <a:ext cx="2173654" cy="136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F91D2C9-51C6-03A5-106A-E2CE1E0442AF}"/>
              </a:ext>
            </a:extLst>
          </p:cNvPr>
          <p:cNvSpPr txBox="1"/>
          <p:nvPr/>
        </p:nvSpPr>
        <p:spPr>
          <a:xfrm>
            <a:off x="3250987" y="6671368"/>
            <a:ext cx="248551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bg1">
                    <a:lumMod val="85000"/>
                  </a:schemeClr>
                </a:solidFill>
              </a:rPr>
              <a:t>https://www.mountsinai.org/health-library/tests/blood-smear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F1850B-9CA6-BD3E-6B57-C0495A8801A7}"/>
              </a:ext>
            </a:extLst>
          </p:cNvPr>
          <p:cNvSpPr txBox="1"/>
          <p:nvPr/>
        </p:nvSpPr>
        <p:spPr>
          <a:xfrm>
            <a:off x="9493873" y="6671368"/>
            <a:ext cx="217679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/>
              <a:t>Narendra. Academic Press (2020) Pages 559-591.</a:t>
            </a:r>
          </a:p>
        </p:txBody>
      </p:sp>
    </p:spTree>
    <p:extLst>
      <p:ext uri="{BB962C8B-B14F-4D97-AF65-F5344CB8AC3E}">
        <p14:creationId xmlns:p14="http://schemas.microsoft.com/office/powerpoint/2010/main" val="237000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DF8BF-F92C-BD79-B47F-1A2AE68A3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 for Workshop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628F01-E71C-A6F2-4736-E3CC864123AF}"/>
              </a:ext>
            </a:extLst>
          </p:cNvPr>
          <p:cNvSpPr txBox="1"/>
          <p:nvPr/>
        </p:nvSpPr>
        <p:spPr>
          <a:xfrm>
            <a:off x="148498" y="749525"/>
            <a:ext cx="570560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Slides with example code/ output used to analyze data.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All code for analyzing PBMC dataset is found in </a:t>
            </a:r>
          </a:p>
          <a:p>
            <a:r>
              <a:rPr lang="en-US" b="1" dirty="0"/>
              <a:t>	/M0_Intro_Workshop/</a:t>
            </a:r>
            <a:r>
              <a:rPr lang="en-US" b="1" dirty="0" err="1"/>
              <a:t>test_packages.R</a:t>
            </a:r>
            <a:endParaRPr lang="en-US" b="1" dirty="0"/>
          </a:p>
          <a:p>
            <a:endParaRPr lang="en-US" b="1" dirty="0"/>
          </a:p>
          <a:p>
            <a:pPr marL="342900" indent="-342900">
              <a:buAutoNum type="arabicParenR" startAt="3"/>
            </a:pPr>
            <a:r>
              <a:rPr lang="en-US" dirty="0"/>
              <a:t>All code for analyzing </a:t>
            </a:r>
            <a:r>
              <a:rPr lang="en-US" dirty="0" err="1"/>
              <a:t>zerbahub</a:t>
            </a:r>
            <a:r>
              <a:rPr lang="en-US" dirty="0"/>
              <a:t> dataset are found in</a:t>
            </a:r>
          </a:p>
          <a:p>
            <a:pPr lvl="1"/>
            <a:r>
              <a:rPr lang="en-US" dirty="0"/>
              <a:t>	</a:t>
            </a:r>
            <a:r>
              <a:rPr lang="en-US" b="1" dirty="0"/>
              <a:t>/M3_Seurat_Processing/Module_part1.Rmd</a:t>
            </a:r>
          </a:p>
          <a:p>
            <a:pPr lvl="1"/>
            <a:r>
              <a:rPr lang="en-US" dirty="0"/>
              <a:t>	</a:t>
            </a:r>
            <a:r>
              <a:rPr lang="en-US" b="1" dirty="0"/>
              <a:t>/M3_Seurat_Processing/Module_part2.Rmd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1F3C89-9DFB-3EE2-A934-2AF2E16A7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580" y="1694282"/>
            <a:ext cx="6201957" cy="7904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AA9343-3BB8-C20B-5533-78453224B12D}"/>
              </a:ext>
            </a:extLst>
          </p:cNvPr>
          <p:cNvSpPr txBox="1"/>
          <p:nvPr/>
        </p:nvSpPr>
        <p:spPr>
          <a:xfrm>
            <a:off x="1636791" y="5117872"/>
            <a:ext cx="2556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</a:t>
            </a:r>
          </a:p>
          <a:p>
            <a:r>
              <a:rPr lang="en-US" dirty="0">
                <a:hlinkClick r:id="rId3"/>
              </a:rPr>
              <a:t>bacorli2/scrna_workshop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1AE225-69E7-DB11-B21E-A78684260B52}"/>
              </a:ext>
            </a:extLst>
          </p:cNvPr>
          <p:cNvSpPr/>
          <p:nvPr/>
        </p:nvSpPr>
        <p:spPr>
          <a:xfrm>
            <a:off x="9173029" y="5965371"/>
            <a:ext cx="3018971" cy="892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2A653-69AA-2FC8-0934-0AF8C3FE5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750" y="2582378"/>
            <a:ext cx="6221787" cy="3723436"/>
          </a:xfrm>
          <a:prstGeom prst="rect">
            <a:avLst/>
          </a:prstGeom>
        </p:spPr>
      </p:pic>
      <p:pic>
        <p:nvPicPr>
          <p:cNvPr id="1026" name="Picture 2" descr="GitHub logo">
            <a:extLst>
              <a:ext uri="{FF2B5EF4-FFF2-40B4-BE49-F238E27FC236}">
                <a16:creationId xmlns:a16="http://schemas.microsoft.com/office/drawing/2014/main" id="{E439A6B9-F07C-B211-381D-367AAFC8C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218" y="3976603"/>
            <a:ext cx="1720838" cy="96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5849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06114-4F2C-F8B7-6B66-F462A0434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491B1-B53E-F0C3-4E3E-81543A1A5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Teaching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11B819-D77B-04E7-7002-ABC3F5D465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9631" b="69"/>
          <a:stretch/>
        </p:blipFill>
        <p:spPr>
          <a:xfrm>
            <a:off x="302725" y="2012002"/>
            <a:ext cx="5614945" cy="4301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4089C1-1545-C49C-1EEA-BFA1364F1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5241"/>
            <a:ext cx="2885358" cy="698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FCFA52-A930-0260-0B78-C65C7FDF1201}"/>
              </a:ext>
            </a:extLst>
          </p:cNvPr>
          <p:cNvSpPr txBox="1"/>
          <p:nvPr/>
        </p:nvSpPr>
        <p:spPr>
          <a:xfrm>
            <a:off x="302725" y="1384956"/>
            <a:ext cx="44939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333333"/>
                </a:solidFill>
                <a:effectLst/>
                <a:latin typeface="Hoorah"/>
              </a:rPr>
              <a:t>Peripheral blood mononuclear cells (PBMCs) from a healthy donor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01FE2-CF91-5754-1097-D0FC20DA0384}"/>
              </a:ext>
            </a:extLst>
          </p:cNvPr>
          <p:cNvSpPr txBox="1"/>
          <p:nvPr/>
        </p:nvSpPr>
        <p:spPr>
          <a:xfrm>
            <a:off x="6333626" y="4836219"/>
            <a:ext cx="58583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 for </a:t>
            </a:r>
            <a:r>
              <a:rPr lang="en-US" b="1" dirty="0"/>
              <a:t>all </a:t>
            </a:r>
            <a:r>
              <a:rPr lang="en-US" b="1" dirty="0" err="1"/>
              <a:t>powerpoints</a:t>
            </a:r>
            <a:r>
              <a:rPr lang="en-US" b="1" dirty="0"/>
              <a:t> </a:t>
            </a:r>
            <a:r>
              <a:rPr lang="en-US" dirty="0"/>
              <a:t>and the </a:t>
            </a:r>
            <a:r>
              <a:rPr lang="en-US" b="1" dirty="0" err="1"/>
              <a:t>test_pipeline.R</a:t>
            </a:r>
            <a:r>
              <a:rPr lang="en-US" b="1" dirty="0"/>
              <a:t> script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Artificially altered for Dataset Integration, Differential Gene Expression, and Cell Trajectory/ </a:t>
            </a:r>
            <a:r>
              <a:rPr lang="en-US" dirty="0" err="1"/>
              <a:t>Pseudotime</a:t>
            </a:r>
            <a:r>
              <a:rPr lang="en-US" dirty="0"/>
              <a:t> Analysis to illustrate the </a:t>
            </a:r>
            <a:r>
              <a:rPr lang="en-US" b="1" i="1" dirty="0"/>
              <a:t>null</a:t>
            </a:r>
            <a:r>
              <a:rPr lang="en-US" b="1" dirty="0"/>
              <a:t> case</a:t>
            </a:r>
            <a:r>
              <a:rPr lang="en-US" dirty="0"/>
              <a:t>.</a:t>
            </a:r>
          </a:p>
        </p:txBody>
      </p:sp>
      <p:pic>
        <p:nvPicPr>
          <p:cNvPr id="2050" name="Picture 2" descr="Diagram of blood cell development">
            <a:extLst>
              <a:ext uri="{FF2B5EF4-FFF2-40B4-BE49-F238E27FC236}">
                <a16:creationId xmlns:a16="http://schemas.microsoft.com/office/drawing/2014/main" id="{35973F2D-078C-09E7-A8CE-A8894156DB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9" b="8950"/>
          <a:stretch/>
        </p:blipFill>
        <p:spPr bwMode="auto">
          <a:xfrm>
            <a:off x="6333626" y="694075"/>
            <a:ext cx="5172075" cy="397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BB6FEA-A74B-2C94-1BA4-663897F6062A}"/>
              </a:ext>
            </a:extLst>
          </p:cNvPr>
          <p:cNvSpPr txBox="1"/>
          <p:nvPr/>
        </p:nvSpPr>
        <p:spPr>
          <a:xfrm>
            <a:off x="6396654" y="6642556"/>
            <a:ext cx="362517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/>
              <a:t>https://cancer.ca/en/cancer-information/what-is-cancer/blood-and-bone-marrow</a:t>
            </a:r>
          </a:p>
        </p:txBody>
      </p:sp>
    </p:spTree>
    <p:extLst>
      <p:ext uri="{BB962C8B-B14F-4D97-AF65-F5344CB8AC3E}">
        <p14:creationId xmlns:p14="http://schemas.microsoft.com/office/powerpoint/2010/main" val="1331816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8918B-607A-D68B-8FB7-16078C1EB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Interactive Dataset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7AAFD9-EDC0-9054-1960-2F3555CCF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504" y="80193"/>
            <a:ext cx="3718596" cy="21379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5B0A8AF-7063-BECE-1738-0E9E16D97D7D}"/>
              </a:ext>
            </a:extLst>
          </p:cNvPr>
          <p:cNvSpPr txBox="1"/>
          <p:nvPr/>
        </p:nvSpPr>
        <p:spPr>
          <a:xfrm>
            <a:off x="309853" y="973508"/>
            <a:ext cx="738379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 err="1">
                <a:solidFill>
                  <a:srgbClr val="000000"/>
                </a:solidFill>
                <a:effectLst/>
                <a:latin typeface="Hanken Grotesk"/>
              </a:rPr>
              <a:t>Zebrahub</a:t>
            </a:r>
            <a:r>
              <a:rPr lang="en-US" b="0" i="0" dirty="0">
                <a:solidFill>
                  <a:srgbClr val="000000"/>
                </a:solidFill>
                <a:effectLst/>
                <a:latin typeface="Hanken Grotesk"/>
              </a:rPr>
              <a:t> is a </a:t>
            </a:r>
            <a:r>
              <a:rPr lang="en-US" b="0" dirty="0">
                <a:solidFill>
                  <a:srgbClr val="000000"/>
                </a:solidFill>
                <a:effectLst/>
                <a:latin typeface="Hanken Grotesk"/>
              </a:rPr>
              <a:t>comprehensive atlas </a:t>
            </a:r>
            <a:r>
              <a:rPr lang="en-US" b="0" i="0" dirty="0">
                <a:solidFill>
                  <a:srgbClr val="000000"/>
                </a:solidFill>
                <a:effectLst/>
                <a:latin typeface="Hanken Grotesk"/>
              </a:rPr>
              <a:t>of </a:t>
            </a:r>
            <a:r>
              <a:rPr lang="en-US" b="1" i="0" dirty="0">
                <a:solidFill>
                  <a:srgbClr val="000000"/>
                </a:solidFill>
                <a:effectLst/>
                <a:latin typeface="Hanken Grotesk"/>
              </a:rPr>
              <a:t>zebrafish embryonic development</a:t>
            </a:r>
            <a:r>
              <a:rPr lang="en-US" b="0" i="0" dirty="0">
                <a:solidFill>
                  <a:srgbClr val="000000"/>
                </a:solidFill>
                <a:effectLst/>
                <a:latin typeface="Hanken Grotesk"/>
              </a:rPr>
              <a:t>.</a:t>
            </a:r>
          </a:p>
          <a:p>
            <a:r>
              <a:rPr lang="en-US" b="1" dirty="0">
                <a:solidFill>
                  <a:srgbClr val="000000"/>
                </a:solidFill>
                <a:latin typeface="Hanken Grotesk"/>
              </a:rPr>
              <a:t>Technologies</a:t>
            </a:r>
            <a:r>
              <a:rPr lang="en-US" dirty="0">
                <a:solidFill>
                  <a:srgbClr val="000000"/>
                </a:solidFill>
                <a:latin typeface="Hanken Grotesk"/>
              </a:rPr>
              <a:t>: </a:t>
            </a:r>
            <a:r>
              <a:rPr lang="en-US" b="0" i="0" dirty="0">
                <a:solidFill>
                  <a:srgbClr val="000000"/>
                </a:solidFill>
                <a:effectLst/>
                <a:latin typeface="Hanken Grotesk"/>
              </a:rPr>
              <a:t>single-cell RNA sequencing and live light-sheet imaging. </a:t>
            </a:r>
          </a:p>
          <a:p>
            <a:r>
              <a:rPr lang="en-US" i="1" dirty="0">
                <a:solidFill>
                  <a:srgbClr val="000000"/>
                </a:solidFill>
                <a:latin typeface="Hanken Grotesk"/>
              </a:rPr>
              <a:t>   Provides </a:t>
            </a:r>
            <a:r>
              <a:rPr lang="en-US" b="0" i="1" dirty="0">
                <a:solidFill>
                  <a:srgbClr val="000000"/>
                </a:solidFill>
                <a:effectLst/>
                <a:latin typeface="Hanken Grotesk"/>
              </a:rPr>
              <a:t>a complete cartography of cellular lineages in space, time, and molecular domains, an essential step toward understanding how organisms develop.</a:t>
            </a:r>
            <a:endParaRPr lang="en-US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2B816F-CBD8-5502-4587-CB2441502C24}"/>
              </a:ext>
            </a:extLst>
          </p:cNvPr>
          <p:cNvSpPr txBox="1"/>
          <p:nvPr/>
        </p:nvSpPr>
        <p:spPr>
          <a:xfrm>
            <a:off x="411480" y="6386007"/>
            <a:ext cx="618591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 err="1">
                <a:solidFill>
                  <a:srgbClr val="000000"/>
                </a:solidFill>
                <a:effectLst/>
                <a:latin typeface="Hanken Grotesk"/>
              </a:rPr>
              <a:t>Zebrahub</a:t>
            </a:r>
            <a:r>
              <a:rPr lang="en-US" sz="1050" b="0" i="1" dirty="0">
                <a:solidFill>
                  <a:srgbClr val="000000"/>
                </a:solidFill>
                <a:effectLst/>
                <a:latin typeface="Hanken Grotesk"/>
              </a:rPr>
              <a:t> - Multimodal Zebrafish Developmental Atlas Reveals the State Transition Dynamics of Late Vertebrate Pluripotent Axial </a:t>
            </a:r>
            <a:r>
              <a:rPr lang="en-US" sz="1050" b="0" i="0" u="none" strike="noStrike" dirty="0">
                <a:solidFill>
                  <a:srgbClr val="0D7CB5"/>
                </a:solidFill>
                <a:effectLst/>
                <a:latin typeface="Hanken Grotesk"/>
                <a:hlinkClick r:id="rId3" tooltip="zebrahub preprint"/>
              </a:rPr>
              <a:t>Progenitors</a:t>
            </a:r>
            <a:r>
              <a:rPr lang="en-US" sz="1050" b="0" i="1" dirty="0">
                <a:solidFill>
                  <a:srgbClr val="000000"/>
                </a:solidFill>
                <a:effectLst/>
                <a:latin typeface="Hanken Grotesk"/>
              </a:rPr>
              <a:t>.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Hanken Grotesk"/>
              </a:rPr>
              <a:t> </a:t>
            </a:r>
            <a:r>
              <a:rPr lang="en-US" sz="1050" b="1" i="0" dirty="0">
                <a:solidFill>
                  <a:srgbClr val="000000"/>
                </a:solidFill>
                <a:effectLst/>
                <a:latin typeface="Hanken Grotesk"/>
              </a:rPr>
              <a:t>Lange et al. </a:t>
            </a:r>
            <a:r>
              <a:rPr lang="en-US" sz="1050" b="1" i="0" dirty="0" err="1">
                <a:solidFill>
                  <a:srgbClr val="000000"/>
                </a:solidFill>
                <a:effectLst/>
                <a:latin typeface="Hanken Grotesk"/>
              </a:rPr>
              <a:t>BioRxiv</a:t>
            </a:r>
            <a:r>
              <a:rPr lang="en-US" sz="1050" b="1" i="0" dirty="0">
                <a:solidFill>
                  <a:srgbClr val="000000"/>
                </a:solidFill>
                <a:effectLst/>
                <a:latin typeface="Hanken Grotesk"/>
              </a:rPr>
              <a:t> 2023.</a:t>
            </a:r>
            <a:endParaRPr lang="en-US" sz="1050" dirty="0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B9C2ECC-C4FC-F7BE-893B-7CBEA70523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" b="76996"/>
          <a:stretch/>
        </p:blipFill>
        <p:spPr>
          <a:xfrm>
            <a:off x="411480" y="2795171"/>
            <a:ext cx="11310620" cy="324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82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8918B-607A-D68B-8FB7-16078C1EB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Interactive Dataset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9D9F17-4443-84A5-2FCA-9F38677F0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5943" y="47799"/>
            <a:ext cx="1906057" cy="11627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2B816F-CBD8-5502-4587-CB2441502C24}"/>
              </a:ext>
            </a:extLst>
          </p:cNvPr>
          <p:cNvSpPr txBox="1"/>
          <p:nvPr/>
        </p:nvSpPr>
        <p:spPr>
          <a:xfrm>
            <a:off x="468630" y="6326862"/>
            <a:ext cx="618591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 err="1">
                <a:solidFill>
                  <a:srgbClr val="000000"/>
                </a:solidFill>
                <a:effectLst/>
                <a:latin typeface="Hanken Grotesk"/>
              </a:rPr>
              <a:t>Zebrahub</a:t>
            </a:r>
            <a:r>
              <a:rPr lang="en-US" sz="1050" b="0" i="1" dirty="0">
                <a:solidFill>
                  <a:srgbClr val="000000"/>
                </a:solidFill>
                <a:effectLst/>
                <a:latin typeface="Hanken Grotesk"/>
              </a:rPr>
              <a:t> - Multimodal Zebrafish Developmental Atlas Reveals the State Transition Dynamics of Late Vertebrate Pluripotent Axial </a:t>
            </a:r>
            <a:r>
              <a:rPr lang="en-US" sz="1050" b="0" i="0" u="none" strike="noStrike" dirty="0">
                <a:solidFill>
                  <a:srgbClr val="0D7CB5"/>
                </a:solidFill>
                <a:effectLst/>
                <a:latin typeface="Hanken Grotesk"/>
                <a:hlinkClick r:id="rId4" tooltip="zebrahub preprint"/>
              </a:rPr>
              <a:t>Progenitors</a:t>
            </a:r>
            <a:r>
              <a:rPr lang="en-US" sz="1050" b="0" i="1" dirty="0">
                <a:solidFill>
                  <a:srgbClr val="000000"/>
                </a:solidFill>
                <a:effectLst/>
                <a:latin typeface="Hanken Grotesk"/>
              </a:rPr>
              <a:t>.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Hanken Grotesk"/>
              </a:rPr>
              <a:t> </a:t>
            </a:r>
            <a:r>
              <a:rPr lang="en-US" sz="1050" b="1" i="0" dirty="0">
                <a:solidFill>
                  <a:srgbClr val="000000"/>
                </a:solidFill>
                <a:effectLst/>
                <a:latin typeface="Hanken Grotesk"/>
              </a:rPr>
              <a:t>Lange et al. </a:t>
            </a:r>
            <a:r>
              <a:rPr lang="en-US" sz="1050" b="1" i="0" dirty="0" err="1">
                <a:solidFill>
                  <a:srgbClr val="000000"/>
                </a:solidFill>
                <a:effectLst/>
                <a:latin typeface="Hanken Grotesk"/>
              </a:rPr>
              <a:t>BioRxiv</a:t>
            </a:r>
            <a:r>
              <a:rPr lang="en-US" sz="1050" b="1" i="0" dirty="0">
                <a:solidFill>
                  <a:srgbClr val="000000"/>
                </a:solidFill>
                <a:effectLst/>
                <a:latin typeface="Hanken Grotesk"/>
              </a:rPr>
              <a:t> 2023.</a:t>
            </a:r>
            <a:endParaRPr lang="en-US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3B99CA-5F61-032D-7B83-21CB2CFFB604}"/>
              </a:ext>
            </a:extLst>
          </p:cNvPr>
          <p:cNvSpPr txBox="1"/>
          <p:nvPr/>
        </p:nvSpPr>
        <p:spPr>
          <a:xfrm>
            <a:off x="209550" y="735194"/>
            <a:ext cx="5163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type annotated and embryonic tissue annotated.</a:t>
            </a:r>
          </a:p>
        </p:txBody>
      </p:sp>
      <p:pic>
        <p:nvPicPr>
          <p:cNvPr id="14" name="Picture 13" descr="A close-up of a diagram&#10;&#10;Description automatically generated">
            <a:extLst>
              <a:ext uri="{FF2B5EF4-FFF2-40B4-BE49-F238E27FC236}">
                <a16:creationId xmlns:a16="http://schemas.microsoft.com/office/drawing/2014/main" id="{03690914-3042-E946-282C-BCDE08D577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" b="32344"/>
          <a:stretch/>
        </p:blipFill>
        <p:spPr>
          <a:xfrm>
            <a:off x="438912" y="1497643"/>
            <a:ext cx="6590156" cy="396334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3E5A1EA-634F-667D-831D-F47CD452D31A}"/>
              </a:ext>
            </a:extLst>
          </p:cNvPr>
          <p:cNvSpPr/>
          <p:nvPr/>
        </p:nvSpPr>
        <p:spPr>
          <a:xfrm>
            <a:off x="5800725" y="3619500"/>
            <a:ext cx="1123950" cy="1533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19A70D1-8AA2-2228-9767-88866CDD67B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0" t="24342" b="44320"/>
          <a:stretch/>
        </p:blipFill>
        <p:spPr>
          <a:xfrm>
            <a:off x="6096762" y="2468880"/>
            <a:ext cx="5811774" cy="43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337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1018</TotalTime>
  <Words>544</Words>
  <Application>Microsoft Office PowerPoint</Application>
  <PresentationFormat>Widescreen</PresentationFormat>
  <Paragraphs>91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Aptos</vt:lpstr>
      <vt:lpstr>Arial</vt:lpstr>
      <vt:lpstr>Arial Unicode MS</vt:lpstr>
      <vt:lpstr>Calibri</vt:lpstr>
      <vt:lpstr>Calibri Light</vt:lpstr>
      <vt:lpstr>Hanken Grotesk</vt:lpstr>
      <vt:lpstr>Hoorah</vt:lpstr>
      <vt:lpstr>Open Sans</vt:lpstr>
      <vt:lpstr>Office Theme</vt:lpstr>
      <vt:lpstr>Module 0: Workshop Introduction</vt:lpstr>
      <vt:lpstr>Meet your Instructors</vt:lpstr>
      <vt:lpstr>Learning Objectives</vt:lpstr>
      <vt:lpstr>Post Workshop Assignment</vt:lpstr>
      <vt:lpstr>Overview of Course Modules</vt:lpstr>
      <vt:lpstr>Materials for Workshop</vt:lpstr>
      <vt:lpstr>The Teaching Dataset</vt:lpstr>
      <vt:lpstr>The Interactive Dataset</vt:lpstr>
      <vt:lpstr>The Interactive Dataset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Bruce Corliss</dc:creator>
  <cp:lastModifiedBy>Bruce Corliss</cp:lastModifiedBy>
  <cp:revision>113</cp:revision>
  <dcterms:created xsi:type="dcterms:W3CDTF">2024-01-01T16:06:19Z</dcterms:created>
  <dcterms:modified xsi:type="dcterms:W3CDTF">2024-04-01T18:00:58Z</dcterms:modified>
</cp:coreProperties>
</file>